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5" r:id="rId5"/>
    <p:sldMasterId id="2147483661" r:id="rId6"/>
    <p:sldMasterId id="2147483687" r:id="rId7"/>
  </p:sldMasterIdLst>
  <p:notesMasterIdLst>
    <p:notesMasterId r:id="rId35"/>
  </p:notesMasterIdLst>
  <p:sldIdLst>
    <p:sldId id="272" r:id="rId8"/>
    <p:sldId id="273" r:id="rId9"/>
    <p:sldId id="308" r:id="rId10"/>
    <p:sldId id="309" r:id="rId11"/>
    <p:sldId id="293" r:id="rId12"/>
    <p:sldId id="301" r:id="rId13"/>
    <p:sldId id="302" r:id="rId14"/>
    <p:sldId id="303" r:id="rId15"/>
    <p:sldId id="304" r:id="rId16"/>
    <p:sldId id="305" r:id="rId17"/>
    <p:sldId id="306" r:id="rId18"/>
    <p:sldId id="300" r:id="rId19"/>
    <p:sldId id="294" r:id="rId20"/>
    <p:sldId id="295" r:id="rId21"/>
    <p:sldId id="307" r:id="rId22"/>
    <p:sldId id="296" r:id="rId23"/>
    <p:sldId id="298" r:id="rId24"/>
    <p:sldId id="285" r:id="rId25"/>
    <p:sldId id="286" r:id="rId26"/>
    <p:sldId id="288" r:id="rId27"/>
    <p:sldId id="287" r:id="rId28"/>
    <p:sldId id="289" r:id="rId29"/>
    <p:sldId id="290" r:id="rId30"/>
    <p:sldId id="291" r:id="rId31"/>
    <p:sldId id="292" r:id="rId32"/>
    <p:sldId id="299" r:id="rId33"/>
    <p:sldId id="28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7F7F"/>
    <a:srgbClr val="269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/>
    <p:restoredTop sz="95606"/>
  </p:normalViewPr>
  <p:slideViewPr>
    <p:cSldViewPr snapToGrid="0" snapToObjects="1" showGuides="1">
      <p:cViewPr varScale="1">
        <p:scale>
          <a:sx n="109" d="100"/>
          <a:sy n="109" d="100"/>
        </p:scale>
        <p:origin x="115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80D7F-C880-46E8-A755-96EBEB0BAF07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511E3-BAF5-4AFF-80E4-1E0C2AAD5B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6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2F545F5-2B3D-5FE9-DB59-59FADCD71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2825288" cy="9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4D836-E5D3-F146-A430-FAF715E2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378C85-6B53-2F40-BD54-6823E95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4F866-8B27-D649-B702-E6C549B1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F159C-ACB5-AE40-A138-81F20A15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A44BDF-16CD-CE43-A6FD-7F8FFD8A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5DA414-9FB5-9849-9371-A60E60CB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5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ED1B8-3F70-A34A-A4A7-1E0F60B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0E8773-FF8D-F24A-B1E4-4DCBD1521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D37F77-AB5E-3D4A-85D4-59D8A290E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07FB8-285B-9742-8425-C4058E4E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956D2-152E-334A-8B70-C2A4D8E1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612B8-13FD-9A4D-8F56-E110D8D7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82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4483C-415A-D24B-9D7E-B6F90E19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60D2A8-2A84-924F-A048-4C93C25D6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86F8D-CDF2-304E-AD52-974506C5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E7ABBD-6471-374A-ACF5-3FFAA59A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72745-2815-B34E-8CD8-EB2A0E30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521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2E658-81DF-5C4D-90CB-40987A6CB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B9438C-A31A-CD4C-A442-F9D9F65F6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E086F5-7336-774B-B424-A3AF223F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D11685-7B96-CA4A-8155-8C77ADA6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A02E33-9F0A-DA44-B297-A4F4BA34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53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B137E-0643-4C99-9B82-932423108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9A3DE9-8342-425F-B61A-39FBF0310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1FD3F1-AB60-484A-98D8-626D089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362A9E-6EB3-45B8-850E-D7F1889E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9E350B-B215-49A5-81AB-0DB5C4BE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988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FCC1-7AD0-4CB7-B445-5AFEDB26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E5897-50A1-48E4-A973-7B2E0CAA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B84167-03FC-430A-89D6-7EAA6CC3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60DA1F-BBE8-4B1B-80DB-41F2B566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071A1-2C0F-4438-A447-4225E759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75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6A71-60E7-40DF-8D0B-D8EE8EF6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F6F545-BA51-4720-8DF1-2916E8B1E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518E1-9DDE-4F93-B99D-491B61E2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462FA-EA5F-46C6-8A3F-C4885447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22B1EB-E0E6-491E-9A1A-A2102F1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53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2432D-221B-4A1D-93FC-85EB6BC4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CFC57-F440-44CB-9E18-8C3CBD4DA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A2B913-C75F-4F3D-9C73-CFA996797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17462D-3400-4169-9934-4C129008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3A86A1-0816-49AE-A0B5-615AC45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4261E8-75C4-4492-82FD-27E49343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346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AF57E-631D-4FEB-A674-5324E41A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17F57-A578-420E-BAFB-68CF12CC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E157AF-9828-4D85-8578-67A3CF992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18EA8A-85AE-4542-B5D5-6AF24A13F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46A1A68-4594-4087-AB11-CC5783672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D98136-CCD8-4480-91DA-A4ACD213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7948D3-88DF-4560-8EBD-E434586D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E64D81-E9E4-4926-A368-7A27FE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5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EB613-A538-41AD-B921-C02CA3D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A69147-7596-4241-9B0F-F8DB11D2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15221D-44CA-4F35-A18B-61FB9214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F153DE-44E1-489D-81A4-F7F1A4E8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1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63ABF8-8AB9-47CF-AF1D-566B0885F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 b="1" i="0" baseline="0">
                <a:solidFill>
                  <a:schemeClr val="tx1"/>
                </a:solidFill>
                <a:latin typeface="Raleway" pitchFamily="2" charset="77"/>
              </a:defRPr>
            </a:lvl1pPr>
          </a:lstStyle>
          <a:p>
            <a:r>
              <a:rPr lang="en-GB" noProof="0" dirty="0"/>
              <a:t>Title of closing slide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F89C95-465D-4906-9E65-9728BE3C3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9651"/>
          <a:stretch/>
        </p:blipFill>
        <p:spPr>
          <a:xfrm>
            <a:off x="360000" y="5891870"/>
            <a:ext cx="713426" cy="7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A90B47-EBD9-4F44-9375-BBCFF95E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176E0-462D-4CB9-94E0-C75183B5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8E737-74B9-494C-BE4E-AFB43961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84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96F9F-83C1-4575-A622-3A811E00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5521A-57F5-483F-8C96-3F71AB1D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E8419-0089-4EB6-AF8D-BBC12672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853C67-AFAB-4B8A-88F0-83BE0804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857651-F6FB-43E5-A51C-B82D7D8E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7BB1EE-A33F-4616-8D06-27C8440A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656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AA4D4-1D20-4833-8981-2217CCC8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60F2F1-2561-40FB-8505-6F5224FE6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A0E9EA-7532-47D5-8A3F-599AB21C2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0724C9-5766-4E5E-9D69-92E05F54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FAE3-66EC-4B8D-8AD6-04921E48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C34B55-4A52-4A9B-979C-30CE9CBD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709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A8A65-31F6-4C6A-BD88-2B401E49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0EF99B-B9A3-4276-86D3-1BAE0FD99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3FE85-A9D1-4C3F-B0EA-CB43E401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8D2DB6-EF6E-4C63-BE08-00D83CA6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77F31-7FE2-4DBC-B0C0-7B3282EB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4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CF418A-4B00-42BF-8557-1945CD2F7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4B728-643F-45B4-AD02-6A989F425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18A7EA-077A-4288-9748-1F41F314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2EED6-5553-42C4-B58C-14171ACB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9285E8-5145-4EA6-9A23-44846053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109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83D0-CB4D-2D2C-1540-C20723393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812A2A-5F04-1E8D-8E30-49C9D2679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F3E3B7-5ABE-5E94-06D5-F0F736E7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0E7230-9BDE-3D97-24E8-86D2F555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FBB07D-9390-B2D7-05FD-55327079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635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D359-398A-5B7C-6C34-4AAF3668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4E64D-9C7C-A0E0-BC70-22B71B30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5C5509-342E-18C4-5D36-77FA7FA6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35FE39-D5C7-6CF8-8479-77E01A6F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E89811-F587-578B-E33C-171961B2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945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A65CB8-083A-B36C-FEFE-E6195C9A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80D909-B6EE-D4FF-911A-0AE204546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6C3D7-3262-AFD0-96AA-E026EDB3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1E9B61-ECEF-0AE9-F126-CCDE723C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B9F579-4984-23FC-07B3-B6B3D619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53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87DC3-090C-6E7A-9A58-A1A4B739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9F33C-0C80-BD18-DF25-EFF66DD2B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419214-1454-778F-BF2D-6168028C5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B730E3-CA1D-9693-4090-060EA4E0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8D992A-66F2-A1FA-210A-EB10AB49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3469E-055D-236E-95CF-6E64AE07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023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E12B2-809A-DCAF-C0FB-11F17FA2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1CE0E-40EA-EA79-B7B2-25F797C3B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AEC14E-5AFF-F2BB-F9E2-00E34B977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FCE9AE-9B96-CDAB-1527-EB31B01BC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6CC560-6327-363B-291E-83FFD44EB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6E3DD2-16E0-8820-AC60-BF680E27F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A95A3B-1FA0-CBCE-5E95-DD0CD202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48B67A-2095-86A1-F1EB-D559FF6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5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1692-B2B2-4EE6-8847-AEEA8C233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defRPr sz="3600" b="1" i="0" baseline="0">
                <a:solidFill>
                  <a:srgbClr val="2695D2"/>
                </a:solidFill>
                <a:latin typeface="Raleway" panose="020B0003030101060003"/>
              </a:defRPr>
            </a:lvl1pPr>
          </a:lstStyle>
          <a:p>
            <a:r>
              <a:rPr lang="en-GB" noProof="0" dirty="0"/>
              <a:t>Title of content slide (left or centred)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1B5CE2-D2A1-45E4-A659-9CB033995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404" t="8742" r="27542" b="31310"/>
          <a:stretch/>
        </p:blipFill>
        <p:spPr>
          <a:xfrm>
            <a:off x="355007" y="6157347"/>
            <a:ext cx="494015" cy="5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8756C-6030-24D4-1A17-8F075C3A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325424-6D7A-A0F6-9F79-5BEADB38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1FC914-4C59-9769-BB3F-B923C5F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632FD3-7F48-9E09-B775-83B8069E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95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542FC4-FCFC-9F35-A725-2EFF7AFD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CA33FA-9CCF-EE52-0E03-49681C37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DB41FA-2438-F2AC-AA21-A1B22757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53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756AA-3EA2-11CA-845F-B62032DF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DFE8BD-2309-6580-EBF7-528C8B38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D8CD18-A7AE-DDD9-0BB5-AE5A8EE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1A2D3-05EC-87B0-F5CD-167593CE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124ADF-58AA-5113-1B01-5C5B507B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2E3D50-479B-AE6E-AF4C-B7A789EA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257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76A2B-8E13-ED57-C24B-37A1EB9B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BB85F5-400A-3CC6-C3F7-AA602884C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8D83D5-44AD-279B-5216-D4BC7146C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4EEB37-5BB2-423C-C428-E6A62708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D3527F-89C8-A59B-4050-B443F782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4868E9-E26C-DA4C-48FC-73178627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037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D7D8-6140-03AB-6B51-E2D8F094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08307B-A454-4AFC-765A-F26CF4715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8CB0BD-0231-29D6-4842-A70C40E4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49605F-2616-E329-613E-6692E659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FF5A8-3554-922A-DEE6-8EDF09F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2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A73CAC-6BDD-B1C5-8A2D-E7909FA8A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7C448F-0771-E0E4-6EE4-E79DD7B8A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83923-94A1-78A0-C650-731CB024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D995-DA5A-1640-97C7-D722CAB64DC4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DDC93B-4107-54D9-09C4-DE63DE6D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31039-0A31-CCFD-40E3-7ABC59EF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0586D-E368-454B-8206-5AD691990A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32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834-F455-485A-9EC2-1F94DEEA3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2B6B29-0F40-40DA-8EB3-021D0DD1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46124-841C-415D-9033-E807D5F4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A098F-A73C-480A-8DA4-EA55FADB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DF9EE-2E9B-4EE6-8C1E-5A95CB3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2100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8847C-BC48-40B0-B649-FACD0E9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D95FC-DE27-47CF-9871-0AA07199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A0520F-22E4-478C-AF33-10F4CEB4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872A00-49B1-4EDF-AEDF-B9CB724A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3319B0-ED8F-4440-8A0F-449AE0C7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23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520AB-4995-46F7-896D-D3E5CBB5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40071B-26A8-471D-865D-9BAC9B55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CB689F-F403-405D-BC7B-EB5EDB5A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3231DB-846D-44CB-9E7C-D271ED64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124512-F7A2-4DE4-9364-4B4545F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995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F5BEA-C885-4097-B5BA-4379A019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FDC9D-79CD-4E12-91CB-F1CDFB014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CCB7B6-3514-4074-9DF2-203999A29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B3F01-9712-498F-BB8A-B3C2E340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825C7D-20FA-4583-9070-0B43B93D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5153E4-9AE9-47FF-95E0-39E5938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41FF4-935D-3B4B-8D91-538B867E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E05B4-9138-354B-BB0F-E58BB37A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D4D2D-FCFB-C04F-9410-D4A7DD7C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881D61-EA66-A04B-938C-2DC0976F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5C221-E94C-F940-9823-46B6B3DE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834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7B465-074D-4692-9F1D-6AB9AA4C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18C14-26E2-4523-8561-A64ED1D46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DF7724-0D32-4E8F-A7A4-36D9B371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DBF2CD-1D02-4FDC-9FE8-4E3B9CB0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DC4F2F-D49F-438C-B5EE-2D16B134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151F10-58E6-441A-829E-4AD9D8CC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EA7345-C532-452F-9AD4-0441FDC7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9C0796-86D7-4881-BF92-C5554915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991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025B2-B423-4CA1-8202-F6543AA3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DE5E1-AE88-4D02-B02E-A5BD118B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B713AD-7A00-4D8E-8EEC-8EEF3E49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33D68B-C7D3-4ED3-9F0C-7C3C3F69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564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EFEADA-3156-4FF8-9D08-2E91513D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391A71-C0A5-4F6B-946C-4C6524AE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AADFEC-F5EF-4A04-8E94-AC185A42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5515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38C35-A77A-4B7F-B6B6-41CF6755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49886C-5067-4ABF-90E7-49D0CA74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9A25A-BFA0-40A4-8EEA-97C47721C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A664E6-FE82-4F39-A035-AC5B91B9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5846CD-D93D-4644-85D6-47387EF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F2EA70-B67A-4315-9026-61C5B02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412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D733-5525-4E08-AF69-059FEBC1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1C7A9B1-8AE9-40A5-8198-0794794CC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F5CF7E-CC5F-4BCD-BBD6-9502DD8D6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7E9942-FBE0-4E0E-91C9-4E0BA9F4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846339-26F6-4988-8EE6-72697833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F427FB-91F3-430E-86FB-97B902BC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020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D00AE-46A6-4D2C-8F32-4DB31D6C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3FC65C-2A2C-4948-A171-C4158C3DC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8F9890-4CC6-4A75-B3E5-E45C36A5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2A6438-7CCF-4A2B-9F98-57510379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9F952-B3F5-4925-B6D8-49E5E22E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6743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FA7B5D-322A-4242-B09D-14D4F9811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CF7A1C-D289-47CE-8F9C-02D914E9E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188FB5-B57E-449C-9715-15795FCD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5F813-BD36-4DAB-BD2A-AAF91D79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A9F615-8AD9-4541-8B1C-7E066D22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664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1692-B2B2-4EE6-8847-AEEA8C233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80000"/>
            <a:ext cx="11520000" cy="115200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 b="1" i="0" baseline="0">
                <a:solidFill>
                  <a:schemeClr val="bg1"/>
                </a:solidFill>
                <a:latin typeface="Raleway" pitchFamily="2" charset="77"/>
              </a:defRPr>
            </a:lvl1pPr>
          </a:lstStyle>
          <a:p>
            <a:r>
              <a:rPr lang="en-GB" noProof="0" dirty="0"/>
              <a:t>Title of closing slide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4F56E3-9EAD-4A53-AB27-8D16FDF443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6154681"/>
            <a:ext cx="493200" cy="5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D66EE-E7FB-DA46-9C27-FFD0BC8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A9EDE6-2FBB-B34C-A1AD-D9D8397DB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27DED-2351-4A4F-9527-F97E9910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11434-252C-B747-9FC7-F1966EDC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D79CD-85F6-4340-9E93-988C1045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35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B2BB8-EC4C-5042-85D6-AB6E4002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87C10-CF6C-3341-9FA0-B222F9510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F2AA69-7707-924E-94D2-98EBEB90D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DA5C3D-8875-DB45-8151-B6133E75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C65BB9-D54E-5544-BA2B-CDE8E7C2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6BB1F3-BA67-6341-83D5-DC751B0B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32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3F397-835E-8D45-A981-0AC78FF4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28D0E-2179-5243-AEA2-127AA61C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7D45DF-10A0-FB4D-A2C6-0A4B7D0D1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657008-83C4-0145-BA55-6E6B5EE86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671356-54CB-B742-9379-E956A21D8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867D6E-2DDC-C541-AE21-9332071D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4ECB02-8630-D445-853C-6861E826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40517F-45C8-1946-A0DD-6D798080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90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8FD5B-0A75-CE42-9C7E-4ABBD4F9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D79DB2-8569-C54F-BD10-44F52C5F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CDCF18-3B50-5F46-AE45-3E7692CE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B9A36F-F51C-7646-9656-1EAE02FC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43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B95917-3F30-9C48-B1BE-A0B98614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4C5493-DB37-DB4B-8808-F6666937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9A0721-4F99-E54D-ADAB-9F38D62E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56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05A64-268A-C84D-BD41-B926C69E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FDD9C2-0DF1-AC4B-8FB1-35C4A67A0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44EF2-3D91-8E43-AAE3-B7F182D78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CA36-81CB-294C-9DEF-271AB1CD00BE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836F07-EAA7-1147-95A3-CABFBBB5C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BF9D85-582B-2641-9557-901AF4A1D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7C7DC-44AB-DE4F-B151-3F39559191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8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AFFE38-8F34-453A-AEF7-77E85ACD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8A2C2-2744-4EEA-A6B5-0AC5375B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3AD97E-228E-4EE5-902C-272FD0A08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828D1-3AB6-416A-B808-5B0BDBA2C9C9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A93336-8BF4-4300-AC5D-7AA6335B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B0856-3131-4286-BFD5-59AA8F849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2A3E-E426-4815-B2ED-41045E35DD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69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0090DB-22BD-2A8E-CF49-9D13C8AB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Title of closing slide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34AD21-19EB-472F-B0A8-7B9D14FFDA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69651"/>
          <a:stretch/>
        </p:blipFill>
        <p:spPr>
          <a:xfrm>
            <a:off x="360000" y="5891870"/>
            <a:ext cx="713426" cy="7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bg1"/>
          </a:solidFill>
          <a:latin typeface="Raleway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C5DC7F-920D-432B-BA5D-288B0E4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09B2FC-2111-4071-BE1A-2EB086448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28386-E00E-4F70-9669-5C3B30055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DCCC9-897F-4844-9933-EF6FCA1B77C8}" type="datetimeFigureOut">
              <a:rPr lang="de-DE" smtClean="0"/>
              <a:t>04.10.2022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B1D28B-F112-427C-8902-BD93BB2FC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C7B771-0569-452A-B5DC-937564B6B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F629-3681-4CDB-95FB-CEF818AEC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3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9A3C925-87CD-0BA5-ACDD-17CA49BE8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7332"/>
              </p:ext>
            </p:extLst>
          </p:nvPr>
        </p:nvGraphicFramePr>
        <p:xfrm>
          <a:off x="360000" y="1656000"/>
          <a:ext cx="11466240" cy="388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6240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r>
                        <a:rPr lang="en-US" sz="4000" b="1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Gender Disparities in Healthy Life Expectancy at Older Ages: A Cross-National Comparison</a:t>
                      </a:r>
                      <a:endParaRPr lang="en-GB" sz="4000" b="1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703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694171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Vanessa di Lego, Marília R. Nepomuceno, Cássio M. Turra</a:t>
                      </a:r>
                      <a:endParaRPr lang="en-GB" sz="28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84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482546"/>
                  </a:ext>
                </a:extLst>
              </a:tr>
              <a:tr h="109963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Vienna Institute of Demography (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OeAW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), </a:t>
                      </a:r>
                    </a:p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Wittgenstein Centre (IIASA,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OeAW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, University of Vienna), Vienna, Austria </a:t>
                      </a:r>
                    </a:p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Max Planck Institute for Demographic Research, Rostock, Germany </a:t>
                      </a:r>
                    </a:p>
                    <a:p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Cedeplar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,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Universidade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 Federal de Minas Gerais, Belo Horizonte, Brazil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20642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B82F1FB-56B4-C43F-0625-BE06ADC3B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8728"/>
              </p:ext>
            </p:extLst>
          </p:nvPr>
        </p:nvGraphicFramePr>
        <p:xfrm>
          <a:off x="360000" y="5940000"/>
          <a:ext cx="11466240" cy="50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6240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33 REVES Meeting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9772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Halifax, September 21, 2022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428162"/>
                  </a:ext>
                </a:extLst>
              </a:tr>
            </a:tbl>
          </a:graphicData>
        </a:graphic>
      </p:graphicFrame>
      <p:pic>
        <p:nvPicPr>
          <p:cNvPr id="6148" name="Picture 4">
            <a:extLst>
              <a:ext uri="{FF2B5EF4-FFF2-40B4-BE49-F238E27FC236}">
                <a16:creationId xmlns:a16="http://schemas.microsoft.com/office/drawing/2014/main" id="{8CBDD843-7558-C8D7-7546-300BD5A0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874" y="594000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2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7A2E6-7793-8E14-07A9-665AC5FF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31072"/>
            <a:ext cx="12192000" cy="6226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AE881-5804-4795-10EE-8869D03B9822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124382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9AA29E-9FAA-4024-887F-E99848C1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90418"/>
            <a:ext cx="11907912" cy="5725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85AA4-6893-88BD-63A5-97B0B4AF5844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230398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82AC-554A-8C9B-31C5-0711F223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Concordance across surveys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01ACA-CE97-D9DC-B94F-24E9E6D6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9" y="1126490"/>
            <a:ext cx="11146682" cy="480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3224A-2593-C7B0-65E5-547F64FF78B6}"/>
              </a:ext>
            </a:extLst>
          </p:cNvPr>
          <p:cNvSpPr txBox="1"/>
          <p:nvPr/>
        </p:nvSpPr>
        <p:spPr>
          <a:xfrm>
            <a:off x="963594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328B3C-4034-837F-0266-EBE1F5A3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</p:spPr>
        <p:txBody>
          <a:bodyPr/>
          <a:lstStyle/>
          <a:p>
            <a:pPr algn="l"/>
            <a:r>
              <a:rPr lang="en-GB" dirty="0">
                <a:latin typeface="Raleway" pitchFamily="2" charset="0"/>
              </a:rPr>
              <a:t>Sample Characteristics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0BFA46B-3231-4DD1-9352-05A728BCB9D7}"/>
              </a:ext>
            </a:extLst>
          </p:cNvPr>
          <p:cNvGraphicFramePr>
            <a:graphicFrameLocks noGrp="1"/>
          </p:cNvGraphicFramePr>
          <p:nvPr/>
        </p:nvGraphicFramePr>
        <p:xfrm>
          <a:off x="179999" y="6424954"/>
          <a:ext cx="11817268" cy="253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7268">
                  <a:extLst>
                    <a:ext uri="{9D8B030D-6E8A-4147-A177-3AD203B41FA5}">
                      <a16:colId xmlns:a16="http://schemas.microsoft.com/office/drawing/2014/main" val="1885038946"/>
                    </a:ext>
                  </a:extLst>
                </a:gridCol>
              </a:tblGrid>
              <a:tr h="253046">
                <a:tc>
                  <a:txBody>
                    <a:bodyPr/>
                    <a:lstStyle/>
                    <a:p>
                      <a:pPr algn="r"/>
                      <a:fld id="{BE91CECB-DB15-40DD-8DBA-25908D6E46E4}" type="slidenum">
                        <a:rPr lang="en-GB" sz="1600" noProof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Raleway Medium" pitchFamily="2" charset="77"/>
                        </a:rPr>
                        <a:t>13</a:t>
                      </a:fld>
                      <a:endParaRPr lang="en-GB" sz="16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Raleway Medium" pitchFamily="2" charset="7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4281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47AD3A3-7E24-6C5E-7780-FBF04378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32000"/>
            <a:ext cx="7145748" cy="4652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1082-CCEB-ECAD-0075-1E2E35D61C7B}"/>
              </a:ext>
            </a:extLst>
          </p:cNvPr>
          <p:cNvSpPr txBox="1"/>
          <p:nvPr/>
        </p:nvSpPr>
        <p:spPr>
          <a:xfrm>
            <a:off x="7841827" y="1932150"/>
            <a:ext cx="4236720" cy="25853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Interviews/eligible respondents</a:t>
            </a:r>
          </a:p>
          <a:p>
            <a:endParaRPr lang="de-A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&gt;50</a:t>
            </a:r>
          </a:p>
          <a:p>
            <a:endParaRPr lang="de-A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Non-institutionalized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60EAF02-ECE2-0FB1-B35E-2B27B6AEC189}"/>
              </a:ext>
            </a:extLst>
          </p:cNvPr>
          <p:cNvSpPr/>
          <p:nvPr/>
        </p:nvSpPr>
        <p:spPr>
          <a:xfrm>
            <a:off x="7465907" y="1332000"/>
            <a:ext cx="335280" cy="364997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6D9D4-F57D-2624-9214-02A71AD3C93F}"/>
              </a:ext>
            </a:extLst>
          </p:cNvPr>
          <p:cNvSpPr txBox="1"/>
          <p:nvPr/>
        </p:nvSpPr>
        <p:spPr>
          <a:xfrm>
            <a:off x="850141" y="6047961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2B862AF-43F9-C1E6-1079-26156171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2FD-CAD8-233B-234C-81D06A7E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I: </a:t>
            </a:r>
            <a:r>
              <a:rPr lang="en-US" sz="3600" dirty="0">
                <a:latin typeface="Raleway" pitchFamily="2" charset="0"/>
              </a:rPr>
              <a:t>disability-free life expectancy (DFLE) with </a:t>
            </a:r>
            <a:r>
              <a:rPr lang="de-AT" dirty="0"/>
              <a:t>Sullivan (1971)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979D25-1B9F-1A49-C415-540252E6AD23}"/>
                  </a:ext>
                </a:extLst>
              </p:cNvPr>
              <p:cNvSpPr txBox="1"/>
              <p:nvPr/>
            </p:nvSpPr>
            <p:spPr>
              <a:xfrm>
                <a:off x="3474720" y="2924029"/>
                <a:ext cx="5689600" cy="706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979D25-1B9F-1A49-C415-540252E6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0" y="2924029"/>
                <a:ext cx="5689600" cy="706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3C70F10-DCD5-C3FD-4CF1-EA3D3958CA2B}"/>
              </a:ext>
            </a:extLst>
          </p:cNvPr>
          <p:cNvSpPr txBox="1"/>
          <p:nvPr/>
        </p:nvSpPr>
        <p:spPr>
          <a:xfrm>
            <a:off x="934720" y="42115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the number of person-years lived </a:t>
            </a:r>
            <a:r>
              <a:rPr lang="en-US" sz="2400" b="1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without</a:t>
            </a:r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 disability between ages x and</a:t>
            </a:r>
          </a:p>
          <a:p>
            <a:pPr algn="l"/>
            <a:r>
              <a:rPr lang="en-US" sz="2400" b="0" i="0" u="none" strike="noStrike" baseline="0" dirty="0">
                <a:latin typeface="Raleway" pitchFamily="2" charset="0"/>
                <a:cs typeface="Times New Roman" panose="02020603050405020304" pitchFamily="18" charset="0"/>
              </a:rPr>
              <a:t>x + n</a:t>
            </a:r>
            <a:endParaRPr lang="en-US" sz="2400" dirty="0">
              <a:latin typeface="Raleway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DF2F72D-2F36-DAEE-1802-B785F7041AA9}"/>
              </a:ext>
            </a:extLst>
          </p:cNvPr>
          <p:cNvSpPr/>
          <p:nvPr/>
        </p:nvSpPr>
        <p:spPr>
          <a:xfrm rot="5400000">
            <a:off x="3840479" y="3372572"/>
            <a:ext cx="365761" cy="10972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1A354-5C19-3464-4C24-79DE289E8452}"/>
              </a:ext>
            </a:extLst>
          </p:cNvPr>
          <p:cNvSpPr txBox="1"/>
          <p:nvPr/>
        </p:nvSpPr>
        <p:spPr>
          <a:xfrm>
            <a:off x="3501259" y="1771276"/>
            <a:ext cx="4851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Raleway" pitchFamily="2" charset="0"/>
              </a:rPr>
              <a:t>total number of person-years lived in the age group x and x + n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CE21243-19D8-5002-42CC-BAF93321E66D}"/>
              </a:ext>
            </a:extLst>
          </p:cNvPr>
          <p:cNvSpPr/>
          <p:nvPr/>
        </p:nvSpPr>
        <p:spPr>
          <a:xfrm rot="16200000">
            <a:off x="5689600" y="2360592"/>
            <a:ext cx="416560" cy="10705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62875-5A50-90FE-42E8-F947848FB92E}"/>
              </a:ext>
            </a:extLst>
          </p:cNvPr>
          <p:cNvSpPr txBox="1"/>
          <p:nvPr/>
        </p:nvSpPr>
        <p:spPr>
          <a:xfrm>
            <a:off x="7523480" y="4038334"/>
            <a:ext cx="3601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Raleway" pitchFamily="2" charset="0"/>
              </a:rPr>
              <a:t>proportion of disabled individuals in the age group x and x + n.</a:t>
            </a:r>
            <a:endParaRPr lang="en-US" sz="2400" dirty="0">
              <a:latin typeface="Raleway" pitchFamily="2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4324B8C-91D3-B277-BF85-ABA85398DF22}"/>
              </a:ext>
            </a:extLst>
          </p:cNvPr>
          <p:cNvSpPr/>
          <p:nvPr/>
        </p:nvSpPr>
        <p:spPr>
          <a:xfrm rot="5400000">
            <a:off x="8153399" y="3113496"/>
            <a:ext cx="365763" cy="1310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6DF5926-A2E4-7E2A-BA17-44A96C58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 animBg="1"/>
      <p:bldP spid="14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2FD-CAD8-233B-234C-81D06A7E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I: </a:t>
            </a:r>
            <a:r>
              <a:rPr lang="en-US" sz="3600" dirty="0">
                <a:latin typeface="Raleway" pitchFamily="2" charset="0"/>
              </a:rPr>
              <a:t>disability-free life expectancy (DFLE) with </a:t>
            </a:r>
            <a:r>
              <a:rPr lang="de-AT" dirty="0"/>
              <a:t>Sullivan (1971)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A592F-E299-B624-5E80-BF8D7869CAD1}"/>
                  </a:ext>
                </a:extLst>
              </p:cNvPr>
              <p:cNvSpPr txBox="1"/>
              <p:nvPr/>
            </p:nvSpPr>
            <p:spPr>
              <a:xfrm>
                <a:off x="450720" y="2305858"/>
                <a:ext cx="5181600" cy="1516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AT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AT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A592F-E299-B624-5E80-BF8D786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0" y="2305858"/>
                <a:ext cx="5181600" cy="1516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59354-F13C-6D39-87C5-CF7F9DA394F9}"/>
                  </a:ext>
                </a:extLst>
              </p:cNvPr>
              <p:cNvSpPr txBox="1"/>
              <p:nvPr/>
            </p:nvSpPr>
            <p:spPr>
              <a:xfrm>
                <a:off x="2001520" y="5360367"/>
                <a:ext cx="855472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de-AT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4400" i="1">
                                  <a:latin typeface="Cambria Math" panose="02040503050406030204" pitchFamily="18" charset="0"/>
                                </a:rPr>
                                <m:t>𝐷𝐹𝐿𝐸</m:t>
                              </m:r>
                            </m:e>
                            <m:sub>
                              <m:r>
                                <a:rPr lang="de-AT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AT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𝑊𝑜𝑚𝑒𝑛</m:t>
                          </m:r>
                        </m:sup>
                      </m:sSubSup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AT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4400" i="1">
                              <a:latin typeface="Cambria Math" panose="02040503050406030204" pitchFamily="18" charset="0"/>
                            </a:rPr>
                            <m:t>𝐷𝐹𝐿𝐸</m:t>
                          </m:r>
                        </m:e>
                        <m:sub>
                          <m:r>
                            <a:rPr lang="de-AT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𝑀𝑒𝑛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59354-F13C-6D39-87C5-CF7F9DA3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520" y="5360367"/>
                <a:ext cx="855472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3D2F3-1D47-889B-A64B-6DBB6F7D7430}"/>
              </a:ext>
            </a:extLst>
          </p:cNvPr>
          <p:cNvSpPr txBox="1"/>
          <p:nvPr/>
        </p:nvSpPr>
        <p:spPr>
          <a:xfrm>
            <a:off x="6850642" y="1690609"/>
            <a:ext cx="48906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>
                <a:latin typeface="Raleway" pitchFamily="2" charset="0"/>
              </a:rPr>
              <a:t>Mortality data comes from:</a:t>
            </a:r>
          </a:p>
          <a:p>
            <a:pPr marL="342900" indent="-342900">
              <a:buAutoNum type="arabicPeriod"/>
            </a:pPr>
            <a:r>
              <a:rPr lang="de-AT" sz="2400" dirty="0">
                <a:latin typeface="Raleway" pitchFamily="2" charset="0"/>
              </a:rPr>
              <a:t>HMD for European Countries</a:t>
            </a:r>
            <a:r>
              <a:rPr lang="en-US" sz="2400" dirty="0">
                <a:latin typeface="Raleway" pitchFamily="2" charset="0"/>
              </a:rPr>
              <a:t>, USA and Korea;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Raleway" pitchFamily="2" charset="0"/>
              </a:rPr>
              <a:t>Eurostat for Pooled EU countries;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Raleway" pitchFamily="2" charset="0"/>
              </a:rPr>
              <a:t>United Nations for China, Mexico and India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Raleway" pitchFamily="2" charset="0"/>
              </a:rPr>
              <a:t>ONS for England</a:t>
            </a:r>
            <a:endParaRPr lang="de-AT" sz="2400" dirty="0">
              <a:latin typeface="Raleway" pitchFamily="2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C296003-1F20-4A8B-7E30-8C01E2915F9E}"/>
              </a:ext>
            </a:extLst>
          </p:cNvPr>
          <p:cNvSpPr/>
          <p:nvPr/>
        </p:nvSpPr>
        <p:spPr>
          <a:xfrm>
            <a:off x="6187440" y="1761793"/>
            <a:ext cx="538480" cy="304698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12272D46-BBB4-1794-EA4C-86771A61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ok cover">
            <a:extLst>
              <a:ext uri="{FF2B5EF4-FFF2-40B4-BE49-F238E27FC236}">
                <a16:creationId xmlns:a16="http://schemas.microsoft.com/office/drawing/2014/main" id="{AA466C6A-2A29-9BED-A8FA-1F688B12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40" y="1619999"/>
            <a:ext cx="2959520" cy="42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96D06-115C-CE8F-AC73-CF1C9E9B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Methods Part II: Decomposing the gender gaps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B854FB-FB6C-647A-13B0-2B417A04882E}"/>
              </a:ext>
            </a:extLst>
          </p:cNvPr>
          <p:cNvSpPr txBox="1"/>
          <p:nvPr/>
        </p:nvSpPr>
        <p:spPr>
          <a:xfrm>
            <a:off x="360000" y="1619999"/>
            <a:ext cx="87027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Continuous change decomposition method (Horiuchi 2008)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Implemented in R by </a:t>
            </a:r>
            <a:r>
              <a:rPr lang="en-GB" sz="2800" dirty="0" err="1">
                <a:latin typeface="Raleway" pitchFamily="2" charset="0"/>
              </a:rPr>
              <a:t>Riffe</a:t>
            </a:r>
            <a:r>
              <a:rPr lang="en-GB" sz="2800" dirty="0">
                <a:latin typeface="Raleway" pitchFamily="2" charset="0"/>
              </a:rPr>
              <a:t> (2018).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8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800" dirty="0">
                <a:latin typeface="Raleway" pitchFamily="2" charset="0"/>
              </a:rPr>
              <a:t>Description </a:t>
            </a:r>
            <a:r>
              <a:rPr lang="nl-NL" sz="2800" dirty="0">
                <a:latin typeface="Raleway" pitchFamily="2" charset="0"/>
              </a:rPr>
              <a:t>van Raalte and Nepomuceno (2020).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nl-NL" sz="28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nl-NL" sz="2800" dirty="0">
                <a:latin typeface="Raleway" pitchFamily="2" charset="0"/>
              </a:rPr>
              <a:t>Former application for the case of LAC countries (Nepomuceno, di Lego, Turra 2021) 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latin typeface="Raleway" pitchFamily="2" charset="0"/>
              </a:rPr>
              <a:t>S</a:t>
            </a:r>
            <a:r>
              <a:rPr lang="en-US" sz="2800" b="1" i="0" u="none" strike="noStrike" baseline="0" dirty="0">
                <a:latin typeface="Raleway" pitchFamily="2" charset="0"/>
              </a:rPr>
              <a:t>plit the gender gap </a:t>
            </a:r>
            <a:r>
              <a:rPr lang="en-US" sz="2800" b="0" i="0" u="none" strike="noStrike" baseline="0" dirty="0">
                <a:latin typeface="Raleway" pitchFamily="2" charset="0"/>
              </a:rPr>
              <a:t>in DFLE into mortality and disability effects.</a:t>
            </a:r>
            <a:endParaRPr lang="en-US" sz="2800" dirty="0">
              <a:latin typeface="Raleway" pitchFamily="2" charset="0"/>
            </a:endParaRP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GB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400" dirty="0">
              <a:latin typeface="Raleway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A58898-91B0-E9B1-D101-5CCFC4ABB8B0}"/>
              </a:ext>
            </a:extLst>
          </p:cNvPr>
          <p:cNvCxnSpPr>
            <a:cxnSpLocks/>
          </p:cNvCxnSpPr>
          <p:nvPr/>
        </p:nvCxnSpPr>
        <p:spPr>
          <a:xfrm>
            <a:off x="1290320" y="4064000"/>
            <a:ext cx="7691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797E0B7E-3C2A-B8E9-B354-9127EFD3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B94B-E9B1-4E28-6BB4-CADAE7AB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853000"/>
            <a:ext cx="11520000" cy="1152000"/>
          </a:xfrm>
        </p:spPr>
        <p:txBody>
          <a:bodyPr>
            <a:normAutofit/>
          </a:bodyPr>
          <a:lstStyle/>
          <a:p>
            <a:r>
              <a:rPr lang="de-AT" sz="6600" dirty="0"/>
              <a:t>Results</a:t>
            </a:r>
            <a:endParaRPr lang="en-US" sz="66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0039960-12AD-15F3-D9A9-C2BA3C6F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1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0F8BA4-A2E7-1CB0-731E-2469B5B3B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7427"/>
          <a:stretch/>
        </p:blipFill>
        <p:spPr>
          <a:xfrm>
            <a:off x="137109" y="1087120"/>
            <a:ext cx="5095292" cy="4683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7AB59-0BAD-0553-53E5-CDFDE8EC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DE9CD-343D-37FD-60AE-94A940299825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189969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B91B54-D88E-0EF9-50C8-47300D84B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66"/>
          <a:stretch/>
        </p:blipFill>
        <p:spPr>
          <a:xfrm>
            <a:off x="141159" y="1098611"/>
            <a:ext cx="5101401" cy="466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D0D64-FB62-6BA9-4B9C-43ABDDBA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14F43-5871-5E55-A135-A50945C1E0B7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162434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520000" cy="1152000"/>
          </a:xfrm>
        </p:spPr>
        <p:txBody>
          <a:bodyPr/>
          <a:lstStyle/>
          <a:p>
            <a:pPr algn="l"/>
            <a:r>
              <a:rPr lang="de-AT" dirty="0"/>
              <a:t>Motivation </a:t>
            </a:r>
            <a:endParaRPr lang="en-GB" dirty="0">
              <a:latin typeface="Raleway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462D2E-AE7D-ADEB-8627-A4FBF62EC300}"/>
              </a:ext>
            </a:extLst>
          </p:cNvPr>
          <p:cNvSpPr txBox="1"/>
          <p:nvPr/>
        </p:nvSpPr>
        <p:spPr>
          <a:xfrm>
            <a:off x="387000" y="1129111"/>
            <a:ext cx="1146600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b="1" dirty="0">
                <a:latin typeface="Raleway" pitchFamily="2" charset="0"/>
              </a:rPr>
              <a:t>Gender disparities in health </a:t>
            </a:r>
            <a:r>
              <a:rPr lang="en-GB" sz="2400" dirty="0">
                <a:latin typeface="Raleway" pitchFamily="2" charset="0"/>
              </a:rPr>
              <a:t>have been extensively studied worldwide </a:t>
            </a:r>
            <a:r>
              <a:rPr lang="en-GB" sz="1400" dirty="0">
                <a:latin typeface="Raleway" pitchFamily="2" charset="0"/>
              </a:rPr>
              <a:t>(Case and Paxson 2005; Crimmins and Kim 2010; Andrade et al. 2011; di Lego et al. 2020; Nepomuceno et al 2021; Grundy 2006; Jacobsen et al. 2008; Mathers et al. 2001; </a:t>
            </a:r>
            <a:r>
              <a:rPr lang="en-GB" sz="1400" dirty="0" err="1">
                <a:latin typeface="Raleway" pitchFamily="2" charset="0"/>
              </a:rPr>
              <a:t>Oksuzyan</a:t>
            </a:r>
            <a:r>
              <a:rPr lang="en-GB" sz="1400" dirty="0">
                <a:latin typeface="Raleway" pitchFamily="2" charset="0"/>
              </a:rPr>
              <a:t> et al. 2014; </a:t>
            </a:r>
            <a:r>
              <a:rPr lang="en-GB" sz="1400" dirty="0" err="1">
                <a:latin typeface="Raleway" pitchFamily="2" charset="0"/>
              </a:rPr>
              <a:t>Verbrugge</a:t>
            </a:r>
            <a:r>
              <a:rPr lang="en-GB" sz="1400" dirty="0">
                <a:latin typeface="Raleway" pitchFamily="2" charset="0"/>
              </a:rPr>
              <a:t> 1989; Yong et al. 2010)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Men have higher mortality than women at all ages </a:t>
            </a:r>
            <a:r>
              <a:rPr lang="en-US" sz="2400" dirty="0">
                <a:latin typeface="Raleway" pitchFamily="2" charset="0"/>
              </a:rPr>
              <a:t>across different nations and for many leading causes of death </a:t>
            </a:r>
            <a:r>
              <a:rPr lang="en-US" sz="1400" dirty="0">
                <a:latin typeface="Raleway" pitchFamily="2" charset="0"/>
              </a:rPr>
              <a:t>(Crimmins and Saito 2001; </a:t>
            </a:r>
            <a:r>
              <a:rPr lang="en-US" sz="1400" dirty="0" err="1">
                <a:latin typeface="Raleway" pitchFamily="2" charset="0"/>
              </a:rPr>
              <a:t>Nusselder</a:t>
            </a:r>
            <a:r>
              <a:rPr lang="en-US" sz="1400" dirty="0">
                <a:latin typeface="Raleway" pitchFamily="2" charset="0"/>
              </a:rPr>
              <a:t> et al. 2010; </a:t>
            </a:r>
            <a:r>
              <a:rPr lang="en-US" sz="1400" dirty="0" err="1">
                <a:latin typeface="Raleway" pitchFamily="2" charset="0"/>
              </a:rPr>
              <a:t>Rieker</a:t>
            </a:r>
            <a:r>
              <a:rPr lang="en-US" sz="1400" dirty="0">
                <a:latin typeface="Raleway" pitchFamily="2" charset="0"/>
              </a:rPr>
              <a:t> and Bird 2005; Van Oyen et al. 2013).</a:t>
            </a: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Despite living longer than men, women perform worse </a:t>
            </a:r>
            <a:r>
              <a:rPr lang="en-US" sz="2400" dirty="0">
                <a:latin typeface="Raleway" pitchFamily="2" charset="0"/>
              </a:rPr>
              <a:t>in terms of disability, chronic morbidity and self-rated health outcomes -  </a:t>
            </a:r>
            <a:r>
              <a:rPr lang="en-US" sz="2400" b="1" dirty="0">
                <a:latin typeface="Raleway" pitchFamily="2" charset="0"/>
              </a:rPr>
              <a:t>puzzling/paradoxical that the proportion of life spent in good health is higher for men than for women </a:t>
            </a:r>
            <a:r>
              <a:rPr lang="en-US" sz="1400" dirty="0">
                <a:latin typeface="Raleway" pitchFamily="2" charset="0"/>
              </a:rPr>
              <a:t>(Crimmins et al. 2002; Luy and Minagawa 2014;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2001; Spiers et al. 2003;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2009; Van Oyen et al. 2010; Yokota et al. 2019).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Pattern holds for different countries </a:t>
            </a:r>
            <a:r>
              <a:rPr lang="en-US" sz="2400" dirty="0">
                <a:latin typeface="Raleway" pitchFamily="2" charset="0"/>
              </a:rPr>
              <a:t>and with different levels of development, gender roles and Welfare State Systems </a:t>
            </a:r>
            <a:r>
              <a:rPr lang="en-US" sz="1400" dirty="0">
                <a:latin typeface="Raleway" pitchFamily="2" charset="0"/>
              </a:rPr>
              <a:t>(Andrade et al. 2014; </a:t>
            </a:r>
            <a:r>
              <a:rPr lang="en-US" sz="1400" dirty="0" err="1">
                <a:latin typeface="Raleway" pitchFamily="2" charset="0"/>
              </a:rPr>
              <a:t>Camargos</a:t>
            </a:r>
            <a:r>
              <a:rPr lang="en-US" sz="1400" dirty="0">
                <a:latin typeface="Raleway" pitchFamily="2" charset="0"/>
              </a:rPr>
              <a:t> et al. 2007; </a:t>
            </a:r>
            <a:r>
              <a:rPr lang="en-US" sz="1400" dirty="0" err="1">
                <a:latin typeface="Raleway" pitchFamily="2" charset="0"/>
              </a:rPr>
              <a:t>Palloni</a:t>
            </a:r>
            <a:r>
              <a:rPr lang="en-US" sz="1400" dirty="0">
                <a:latin typeface="Raleway" pitchFamily="2" charset="0"/>
              </a:rPr>
              <a:t> and </a:t>
            </a:r>
            <a:r>
              <a:rPr lang="en-US" sz="1400" dirty="0" err="1">
                <a:latin typeface="Raleway" pitchFamily="2" charset="0"/>
              </a:rPr>
              <a:t>McEniry</a:t>
            </a:r>
            <a:r>
              <a:rPr lang="en-US" sz="1400" dirty="0">
                <a:latin typeface="Raleway" pitchFamily="2" charset="0"/>
              </a:rPr>
              <a:t> 2007; </a:t>
            </a:r>
            <a:r>
              <a:rPr lang="en-US" sz="1400" dirty="0" err="1">
                <a:latin typeface="Raleway" pitchFamily="2" charset="0"/>
              </a:rPr>
              <a:t>Zunzunegui</a:t>
            </a:r>
            <a:r>
              <a:rPr lang="en-US" sz="1400" dirty="0">
                <a:latin typeface="Raleway" pitchFamily="2" charset="0"/>
              </a:rPr>
              <a:t> et al. 2009).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F5765-C711-2959-03F7-06C42FC86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07"/>
          <a:stretch/>
        </p:blipFill>
        <p:spPr>
          <a:xfrm>
            <a:off x="84211" y="1076325"/>
            <a:ext cx="5229470" cy="470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C0DD7-74AF-8ECB-7983-949681F2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860"/>
            <a:ext cx="11888806" cy="728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593CC-69D9-D3C8-EE15-38BAEA3ED6CA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3731090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9B76-42D8-F79A-CC7E-6F4A6470B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62"/>
          <a:stretch/>
        </p:blipFill>
        <p:spPr>
          <a:xfrm>
            <a:off x="19306" y="1050925"/>
            <a:ext cx="8159494" cy="4756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B33D3-C790-A3DB-E02A-B7C544670242}"/>
              </a:ext>
            </a:extLst>
          </p:cNvPr>
          <p:cNvSpPr/>
          <p:nvPr/>
        </p:nvSpPr>
        <p:spPr>
          <a:xfrm>
            <a:off x="5577840" y="501904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075BE-35D9-FA71-6B66-1DAEF216075F}"/>
              </a:ext>
            </a:extLst>
          </p:cNvPr>
          <p:cNvSpPr/>
          <p:nvPr/>
        </p:nvSpPr>
        <p:spPr>
          <a:xfrm>
            <a:off x="5588000" y="543560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BEA2A-18BB-B477-ABD8-648860E6548F}"/>
              </a:ext>
            </a:extLst>
          </p:cNvPr>
          <p:cNvSpPr/>
          <p:nvPr/>
        </p:nvSpPr>
        <p:spPr>
          <a:xfrm>
            <a:off x="5567680" y="3454400"/>
            <a:ext cx="2214880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4D842-09BC-836E-7504-9151483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6060"/>
            <a:ext cx="11888806" cy="728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A4231B-39A1-F083-64A4-59C48DC10592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3155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7B6310-AD6F-9E0E-3187-7A8285F8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" y="1061085"/>
            <a:ext cx="12101464" cy="4735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4B2394-6E89-DF5B-F83E-40E758C8F595}"/>
              </a:ext>
            </a:extLst>
          </p:cNvPr>
          <p:cNvSpPr/>
          <p:nvPr/>
        </p:nvSpPr>
        <p:spPr>
          <a:xfrm>
            <a:off x="7985760" y="2255520"/>
            <a:ext cx="4160972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4D85D-4920-D9D4-F508-E57CBB9F0D07}"/>
              </a:ext>
            </a:extLst>
          </p:cNvPr>
          <p:cNvSpPr/>
          <p:nvPr/>
        </p:nvSpPr>
        <p:spPr>
          <a:xfrm>
            <a:off x="8036560" y="5415280"/>
            <a:ext cx="4160972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3921D-D7C4-D4D6-402F-C2A320A5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6060"/>
            <a:ext cx="11888806" cy="728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E4E68-E726-6E0E-A124-17CCC0B123E9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42337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168CA1-DE42-43AA-0384-F2D8B20C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3" y="372776"/>
            <a:ext cx="11915658" cy="590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999E2-6870-6C61-CD64-39D8BCD5057C}"/>
              </a:ext>
            </a:extLst>
          </p:cNvPr>
          <p:cNvSpPr txBox="1"/>
          <p:nvPr/>
        </p:nvSpPr>
        <p:spPr>
          <a:xfrm>
            <a:off x="548640" y="172721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1626B-FCA7-E173-2A3A-FCD57451BEC9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2513A-A872-2E5E-3432-F198310A5209}"/>
                  </a:ext>
                </a:extLst>
              </p:cNvPr>
              <p:cNvSpPr txBox="1"/>
              <p:nvPr/>
            </p:nvSpPr>
            <p:spPr>
              <a:xfrm>
                <a:off x="7700490" y="104728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=4.14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=−0.68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2513A-A872-2E5E-3432-F198310A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490" y="1047287"/>
                <a:ext cx="2652550" cy="1200329"/>
              </a:xfrm>
              <a:prstGeom prst="rect">
                <a:avLst/>
              </a:prstGeom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ED6F9-08F8-8D45-F336-A640C7156AB7}"/>
                  </a:ext>
                </a:extLst>
              </p:cNvPr>
              <p:cNvSpPr txBox="1"/>
              <p:nvPr/>
            </p:nvSpPr>
            <p:spPr>
              <a:xfrm>
                <a:off x="9837076" y="4870197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23 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=−2.92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ED6F9-08F8-8D45-F336-A640C715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076" y="4870197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C9D38646-2B9A-50CC-E1E6-438DD50F73A7}"/>
              </a:ext>
            </a:extLst>
          </p:cNvPr>
          <p:cNvSpPr/>
          <p:nvPr/>
        </p:nvSpPr>
        <p:spPr>
          <a:xfrm rot="5400000">
            <a:off x="8600249" y="3941857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06D6DA-EE39-56EE-81E3-E92755463184}"/>
                  </a:ext>
                </a:extLst>
              </p:cNvPr>
              <p:cNvSpPr txBox="1"/>
              <p:nvPr/>
            </p:nvSpPr>
            <p:spPr>
              <a:xfrm>
                <a:off x="1553690" y="104728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=3.00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2.92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06D6DA-EE39-56EE-81E3-E92755463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90" y="1047287"/>
                <a:ext cx="2652550" cy="1200329"/>
              </a:xfrm>
              <a:prstGeom prst="rect">
                <a:avLst/>
              </a:prstGeom>
              <a:blipFill>
                <a:blip r:embed="rId5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175231-98EC-524C-52FE-A923C9898E54}"/>
                  </a:ext>
                </a:extLst>
              </p:cNvPr>
              <p:cNvSpPr txBox="1"/>
              <p:nvPr/>
            </p:nvSpPr>
            <p:spPr>
              <a:xfrm>
                <a:off x="1363754" y="4138548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29 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175231-98EC-524C-52FE-A923C989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54" y="4138548"/>
                <a:ext cx="24993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FCF1BE51-1B85-3819-DA12-38E5773C3905}"/>
              </a:ext>
            </a:extLst>
          </p:cNvPr>
          <p:cNvSpPr/>
          <p:nvPr/>
        </p:nvSpPr>
        <p:spPr>
          <a:xfrm rot="5400000">
            <a:off x="2342013" y="2625081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B0575AD-A81D-E90B-235C-372DD6D0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1016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B267C-575B-BC1B-B054-B8931D9F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" y="387365"/>
            <a:ext cx="12020773" cy="5958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6233E0-287B-ED5A-9CF2-015A4BA982D2}"/>
              </a:ext>
            </a:extLst>
          </p:cNvPr>
          <p:cNvSpPr txBox="1"/>
          <p:nvPr/>
        </p:nvSpPr>
        <p:spPr>
          <a:xfrm>
            <a:off x="629920" y="187310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7B528-2923-FCD2-434A-D691DD3BCAE5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1B773-C7ED-D3A1-1DC3-89B956427036}"/>
                  </a:ext>
                </a:extLst>
              </p:cNvPr>
              <p:cNvSpPr txBox="1"/>
              <p:nvPr/>
            </p:nvSpPr>
            <p:spPr>
              <a:xfrm>
                <a:off x="4520805" y="1443527"/>
                <a:ext cx="26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=1.63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=−0.16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1B773-C7ED-D3A1-1DC3-89B95642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05" y="1443527"/>
                <a:ext cx="2652550" cy="1200329"/>
              </a:xfrm>
              <a:prstGeom prst="rect">
                <a:avLst/>
              </a:prstGeom>
              <a:blipFill>
                <a:blip r:embed="rId3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AE37A3C-46AE-0354-5F5C-F34E2ECF2181}"/>
              </a:ext>
            </a:extLst>
          </p:cNvPr>
          <p:cNvSpPr/>
          <p:nvPr/>
        </p:nvSpPr>
        <p:spPr>
          <a:xfrm rot="5400000">
            <a:off x="5344688" y="3155877"/>
            <a:ext cx="369332" cy="265255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DE531-C2A6-7FE6-1E72-8FBB87068398}"/>
                  </a:ext>
                </a:extLst>
              </p:cNvPr>
              <p:cNvSpPr txBox="1"/>
              <p:nvPr/>
            </p:nvSpPr>
            <p:spPr>
              <a:xfrm>
                <a:off x="4295309" y="4570115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1.08 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=−1.23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9DE531-C2A6-7FE6-1E72-8FBB8706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09" y="4570115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5037494F-2314-B4B2-9370-7E1AFEF3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1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4D7A4-F023-A2DE-5AAF-2EA73D15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" y="420710"/>
            <a:ext cx="11736959" cy="5817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332AA-F5E3-B76E-6416-69D0BFE9B6F6}"/>
              </a:ext>
            </a:extLst>
          </p:cNvPr>
          <p:cNvSpPr txBox="1"/>
          <p:nvPr/>
        </p:nvSpPr>
        <p:spPr>
          <a:xfrm>
            <a:off x="548640" y="193320"/>
            <a:ext cx="1043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Contribution of Mortality and Disability to the Gender Gap in DFLE, by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D6FA-283F-081E-7273-0AA324D936DC}"/>
              </a:ext>
            </a:extLst>
          </p:cNvPr>
          <p:cNvSpPr txBox="1"/>
          <p:nvPr/>
        </p:nvSpPr>
        <p:spPr>
          <a:xfrm>
            <a:off x="1065221" y="6147470"/>
            <a:ext cx="1074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4FA7FC-CB9E-DF69-1D0F-2DE714F5A19C}"/>
                  </a:ext>
                </a:extLst>
              </p:cNvPr>
              <p:cNvSpPr txBox="1"/>
              <p:nvPr/>
            </p:nvSpPr>
            <p:spPr>
              <a:xfrm>
                <a:off x="4804890" y="1005519"/>
                <a:ext cx="2205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=4.76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𝝙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𝐷𝐹𝐿𝐸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=3.27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4FA7FC-CB9E-DF69-1D0F-2DE714F5A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890" y="1005519"/>
                <a:ext cx="2205510" cy="1200329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F137-96FD-A5E5-ABC5-9E104A061D06}"/>
                  </a:ext>
                </a:extLst>
              </p:cNvPr>
              <p:cNvSpPr txBox="1"/>
              <p:nvPr/>
            </p:nvSpPr>
            <p:spPr>
              <a:xfrm>
                <a:off x="4196080" y="4349562"/>
                <a:ext cx="2499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𝑚𝑜𝑟𝑡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=3.84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=−0.57</m:t>
                      </m:r>
                    </m:oMath>
                  </m:oMathPara>
                </a14:m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de-AT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F137-96FD-A5E5-ABC5-9E104A061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080" y="4349562"/>
                <a:ext cx="249936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E2928AF3-A2E2-CBD6-B02F-186256988DB5}"/>
              </a:ext>
            </a:extLst>
          </p:cNvPr>
          <p:cNvSpPr/>
          <p:nvPr/>
        </p:nvSpPr>
        <p:spPr>
          <a:xfrm rot="5400000">
            <a:off x="5134094" y="3056694"/>
            <a:ext cx="369332" cy="1920240"/>
          </a:xfrm>
          <a:prstGeom prst="rightBrace">
            <a:avLst/>
          </a:prstGeom>
          <a:ln>
            <a:solidFill>
              <a:srgbClr val="C5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215BCED-098F-E858-D552-09522BDB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17704-4D8A-EA0F-BDB5-549B036B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Discussion, Limitations and Caveats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59097-A210-E5ED-7DBB-7FD6D6E026BA}"/>
              </a:ext>
            </a:extLst>
          </p:cNvPr>
          <p:cNvSpPr txBox="1"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feld 4">
            <a:extLst>
              <a:ext uri="{FF2B5EF4-FFF2-40B4-BE49-F238E27FC236}">
                <a16:creationId xmlns:a16="http://schemas.microsoft.com/office/drawing/2014/main" id="{53DC4198-9CDD-B149-64CB-F12AEC7C1F5F}"/>
              </a:ext>
            </a:extLst>
          </p:cNvPr>
          <p:cNvSpPr txBox="1"/>
          <p:nvPr/>
        </p:nvSpPr>
        <p:spPr>
          <a:xfrm>
            <a:off x="312000" y="953356"/>
            <a:ext cx="11466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Gender differences in mortality and disability can be examined simultaneously </a:t>
            </a:r>
            <a:r>
              <a:rPr lang="en-US" sz="2400" dirty="0">
                <a:latin typeface="Raleway" pitchFamily="2" charset="0"/>
              </a:rPr>
              <a:t>by estimating and decomposing the gender gap in life expectancy.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The gap is important but does not tell the whole story</a:t>
            </a:r>
            <a:r>
              <a:rPr lang="en-US" sz="2400" dirty="0">
                <a:latin typeface="Raleway" pitchFamily="2" charset="0"/>
              </a:rPr>
              <a:t> – decomposing the gap is key.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Raleway" pitchFamily="2" charset="0"/>
              </a:rPr>
              <a:t>Approach can be used to further investigate the male-female health survival gender paradox.</a:t>
            </a:r>
            <a:endParaRPr lang="en-GB" sz="2400" dirty="0">
              <a:latin typeface="Raleway" pitchFamily="2" charset="0"/>
            </a:endParaRP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b="1" dirty="0">
                <a:latin typeface="Raleway" pitchFamily="2" charset="0"/>
              </a:rPr>
              <a:t>Cross-country comparisons are challenging but important </a:t>
            </a:r>
            <a:r>
              <a:rPr lang="en-GB" sz="2400" dirty="0">
                <a:latin typeface="Raleway" pitchFamily="2" charset="0"/>
              </a:rPr>
              <a:t>to identify patterns and unpack gender differences in health and associations with Welfare State Systems, gender roles, etc.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FF0000"/>
                </a:solidFill>
                <a:latin typeface="Raleway" pitchFamily="2" charset="0"/>
              </a:rPr>
              <a:t>!!</a:t>
            </a:r>
            <a:r>
              <a:rPr lang="en-GB" sz="2400" dirty="0">
                <a:latin typeface="Raleway" pitchFamily="2" charset="0"/>
              </a:rPr>
              <a:t>ADLs are one dimension of health – </a:t>
            </a:r>
            <a:r>
              <a:rPr lang="en-GB" sz="2400" b="1" dirty="0">
                <a:solidFill>
                  <a:srgbClr val="FF0000"/>
                </a:solidFill>
                <a:latin typeface="Raleway" pitchFamily="2" charset="0"/>
              </a:rPr>
              <a:t>important to include/analyse others</a:t>
            </a:r>
          </a:p>
          <a:p>
            <a:pPr marL="342900" indent="-342900" algn="just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FF0000"/>
                </a:solidFill>
                <a:latin typeface="Raleway" pitchFamily="2" charset="0"/>
              </a:rPr>
              <a:t>!!</a:t>
            </a:r>
            <a:r>
              <a:rPr lang="en-GB" sz="2400" b="1" dirty="0">
                <a:solidFill>
                  <a:srgbClr val="FF0000"/>
                </a:solidFill>
                <a:latin typeface="Raleway" pitchFamily="2" charset="0"/>
              </a:rPr>
              <a:t>Sensitivity tests with other health dimensions </a:t>
            </a:r>
            <a:r>
              <a:rPr lang="en-GB" sz="2400" dirty="0">
                <a:latin typeface="Raleway" pitchFamily="2" charset="0"/>
              </a:rPr>
              <a:t>and compare different sources for validity (SHARE-SILC for Europe, e.g.)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GB" sz="2400" dirty="0">
              <a:latin typeface="Raleway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470A28F-F180-A6FD-3360-4C377BAF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28CDC4-BFEF-FDD0-2E00-680D10B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80" y="917400"/>
            <a:ext cx="11571840" cy="1152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462D2E-AE7D-ADEB-8627-A4FBF62EC300}"/>
              </a:ext>
            </a:extLst>
          </p:cNvPr>
          <p:cNvSpPr txBox="1"/>
          <p:nvPr/>
        </p:nvSpPr>
        <p:spPr>
          <a:xfrm>
            <a:off x="146640" y="3808067"/>
            <a:ext cx="1146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This research is funded by ERC grant n.725187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Levels and Trends of Health Expectancy: Understanding its Measurement and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Estimation Sensitivity</a:t>
            </a:r>
            <a:r>
              <a:rPr lang="en-GB" sz="2400" dirty="0">
                <a:solidFill>
                  <a:schemeClr val="bg1"/>
                </a:solidFill>
                <a:latin typeface="Raleway" pitchFamily="2" charset="0"/>
              </a:rPr>
              <a:t>  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9BCB644-297B-E4C3-3FE1-24A8FB3EA606}"/>
              </a:ext>
            </a:extLst>
          </p:cNvPr>
          <p:cNvSpPr txBox="1">
            <a:spLocks/>
          </p:cNvSpPr>
          <p:nvPr/>
        </p:nvSpPr>
        <p:spPr>
          <a:xfrm>
            <a:off x="279000" y="6142892"/>
            <a:ext cx="11556000" cy="5351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wittgensteincentre.org</a:t>
            </a:r>
            <a:endParaRPr lang="de-DE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dataexplorer.wittgensteincentre.org</a:t>
            </a:r>
            <a:endParaRPr lang="de-DE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9273F1-B9A7-BCD7-398F-43F685DE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20" y="6232501"/>
            <a:ext cx="629680" cy="4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3D87-CB8A-90C9-BF46-1EF67D95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Motivation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F67A0-7DF4-6144-2D5A-FAF83D7FE552}"/>
              </a:ext>
            </a:extLst>
          </p:cNvPr>
          <p:cNvSpPr txBox="1"/>
          <p:nvPr/>
        </p:nvSpPr>
        <p:spPr>
          <a:xfrm>
            <a:off x="359999" y="1803707"/>
            <a:ext cx="1151999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Cross-national comparative studies restricted</a:t>
            </a:r>
            <a:r>
              <a:rPr lang="en-US" sz="2400" dirty="0">
                <a:latin typeface="Raleway" pitchFamily="2" charset="0"/>
              </a:rPr>
              <a:t> developed countries or specific regions – mostly due to data/lack of comparability of health indicators </a:t>
            </a:r>
            <a:r>
              <a:rPr lang="en-US" sz="1400" dirty="0">
                <a:latin typeface="Raleway" pitchFamily="2" charset="0"/>
              </a:rPr>
              <a:t>(</a:t>
            </a:r>
            <a:r>
              <a:rPr lang="en-US" sz="1400" dirty="0" err="1">
                <a:latin typeface="Raleway" pitchFamily="2" charset="0"/>
              </a:rPr>
              <a:t>Nusselder</a:t>
            </a:r>
            <a:r>
              <a:rPr lang="en-US" sz="1400" dirty="0">
                <a:latin typeface="Raleway" pitchFamily="2" charset="0"/>
              </a:rPr>
              <a:t> et al. 2010; </a:t>
            </a:r>
            <a:r>
              <a:rPr lang="en-US" sz="1400" dirty="0" err="1">
                <a:latin typeface="Raleway" pitchFamily="2" charset="0"/>
              </a:rPr>
              <a:t>Robine</a:t>
            </a:r>
            <a:r>
              <a:rPr lang="en-US" sz="1400" dirty="0">
                <a:latin typeface="Raleway" pitchFamily="2" charset="0"/>
              </a:rPr>
              <a:t> et al. 2009; Van Oyen et al. 2010; Yokota et al. 2019).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Raleway" pitchFamily="2" charset="0"/>
              </a:rPr>
              <a:t>However, </a:t>
            </a:r>
            <a:r>
              <a:rPr lang="en-US" sz="2400" b="1" dirty="0">
                <a:latin typeface="Raleway" pitchFamily="2" charset="0"/>
              </a:rPr>
              <a:t>gender gaps in health are country-specific, </a:t>
            </a:r>
            <a:r>
              <a:rPr lang="en-US" sz="2400" dirty="0">
                <a:latin typeface="Raleway" pitchFamily="2" charset="0"/>
              </a:rPr>
              <a:t>as different countries not only have specific health and mortality trajectories but their own </a:t>
            </a:r>
            <a:r>
              <a:rPr lang="en-US" sz="2400" b="1" dirty="0">
                <a:latin typeface="Raleway" pitchFamily="2" charset="0"/>
              </a:rPr>
              <a:t>cultural and gender roles, </a:t>
            </a:r>
            <a:r>
              <a:rPr lang="en-US" sz="2400" dirty="0">
                <a:latin typeface="Raleway" pitchFamily="2" charset="0"/>
              </a:rPr>
              <a:t>which may in turn affect the differentials</a:t>
            </a:r>
            <a:r>
              <a:rPr lang="en-US" sz="1400" dirty="0">
                <a:latin typeface="Raleway" pitchFamily="2" charset="0"/>
              </a:rPr>
              <a:t> (</a:t>
            </a:r>
            <a:r>
              <a:rPr lang="en-US" sz="1400" dirty="0" err="1">
                <a:latin typeface="Raleway" pitchFamily="2" charset="0"/>
              </a:rPr>
              <a:t>Okojie</a:t>
            </a:r>
            <a:r>
              <a:rPr lang="en-US" sz="1400" dirty="0">
                <a:latin typeface="Raleway" pitchFamily="2" charset="0"/>
              </a:rPr>
              <a:t> 1994; WCF 2018). </a:t>
            </a: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1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Raleway" pitchFamily="2" charset="0"/>
              </a:rPr>
              <a:t>Crucial to quantify health inequalities by gender and across countries with different levels of development 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2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3D87-CB8A-90C9-BF46-1EF67D95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Objective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F67A0-7DF4-6144-2D5A-FAF83D7FE552}"/>
              </a:ext>
            </a:extLst>
          </p:cNvPr>
          <p:cNvSpPr txBox="1"/>
          <p:nvPr/>
        </p:nvSpPr>
        <p:spPr>
          <a:xfrm>
            <a:off x="359999" y="1803707"/>
            <a:ext cx="11519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Estimate </a:t>
            </a:r>
            <a:r>
              <a:rPr lang="en-US" sz="2400" dirty="0">
                <a:latin typeface="Raleway" pitchFamily="2" charset="0"/>
              </a:rPr>
              <a:t>gender disparities in health expectancy across different countries</a:t>
            </a:r>
          </a:p>
          <a:p>
            <a:pPr>
              <a:spcAft>
                <a:spcPts val="600"/>
              </a:spcAft>
              <a:buClr>
                <a:srgbClr val="2695D2"/>
              </a:buClr>
              <a:buSzPct val="100000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Raleway" pitchFamily="2" charset="0"/>
              </a:rPr>
              <a:t>Decompose</a:t>
            </a:r>
            <a:r>
              <a:rPr lang="en-US" sz="2400" dirty="0">
                <a:latin typeface="Raleway" pitchFamily="2" charset="0"/>
              </a:rPr>
              <a:t> the gender gap into contributions of mortality and disability</a:t>
            </a: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spcAft>
                <a:spcPts val="600"/>
              </a:spcAft>
              <a:buClr>
                <a:srgbClr val="2695D2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4D63-D66A-0D69-F6A3-A600DADC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AT" dirty="0"/>
              <a:t>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CB4D2-E5B1-5985-61AD-E932184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63902"/>
            <a:ext cx="11608912" cy="549377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634E832-97EA-42C2-AA44-3E0DCD49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05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29CBA-88D0-B7D5-7E99-46438AA5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3" y="226060"/>
            <a:ext cx="12198773" cy="5798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A6779-AB9C-D04A-6C6E-674EAEB6D298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24652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D3274-C367-D5EA-E52F-FC469F35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5" y="123201"/>
            <a:ext cx="10911193" cy="5985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F2A1A-8882-4898-4425-A0B482F8F374}"/>
              </a:ext>
            </a:extLst>
          </p:cNvPr>
          <p:cNvSpPr txBox="1"/>
          <p:nvPr/>
        </p:nvSpPr>
        <p:spPr>
          <a:xfrm>
            <a:off x="963594" y="61468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53518B-84D0-BFFF-2BBF-03322B33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1016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8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FE354-CECA-18F4-40DB-99694277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" y="109074"/>
            <a:ext cx="11926964" cy="6639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9B7BB-9553-D2E3-3FC4-E6178929C2E9}"/>
              </a:ext>
            </a:extLst>
          </p:cNvPr>
          <p:cNvSpPr txBox="1"/>
          <p:nvPr/>
        </p:nvSpPr>
        <p:spPr>
          <a:xfrm>
            <a:off x="7934960" y="5523944"/>
            <a:ext cx="39171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</p:spTree>
    <p:extLst>
      <p:ext uri="{BB962C8B-B14F-4D97-AF65-F5344CB8AC3E}">
        <p14:creationId xmlns:p14="http://schemas.microsoft.com/office/powerpoint/2010/main" val="45312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EFB43-477C-095E-4D0A-76F4C22A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42" y="0"/>
            <a:ext cx="10480716" cy="6085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21B54-58DE-EBC3-25D4-87D6060241DC}"/>
              </a:ext>
            </a:extLst>
          </p:cNvPr>
          <p:cNvSpPr txBox="1"/>
          <p:nvPr/>
        </p:nvSpPr>
        <p:spPr>
          <a:xfrm>
            <a:off x="969126" y="6108720"/>
            <a:ext cx="1122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to Global Aging Data, Produced by the Program on Global Aging, Health &amp; Policy, University of Southern California with funding from the National Institute on Aging (R01 AG030153)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8BCF1E7-A306-E5AA-0DDB-FBCA907D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34" y="10160"/>
            <a:ext cx="712366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7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BC839EB3E6C4E94D0119085D51EC8" ma:contentTypeVersion="8" ma:contentTypeDescription="Create a new document." ma:contentTypeScope="" ma:versionID="3376198554568e6ca556f5100696ebe0">
  <xsd:schema xmlns:xsd="http://www.w3.org/2001/XMLSchema" xmlns:xs="http://www.w3.org/2001/XMLSchema" xmlns:p="http://schemas.microsoft.com/office/2006/metadata/properties" xmlns:ns2="45493d12-eea2-4eae-9c65-8bc0566bd9ad" targetNamespace="http://schemas.microsoft.com/office/2006/metadata/properties" ma:root="true" ma:fieldsID="a92b176aaf6984d9fb0d3c44c0809149" ns2:_="">
    <xsd:import namespace="45493d12-eea2-4eae-9c65-8bc0566bd9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93d12-eea2-4eae-9c65-8bc0566bd9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C6CE-EDDC-4F77-8EB5-5405303FFF5E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45493d12-eea2-4eae-9c65-8bc0566bd9ad"/>
  </ds:schemaRefs>
</ds:datastoreItem>
</file>

<file path=customXml/itemProps2.xml><?xml version="1.0" encoding="utf-8"?>
<ds:datastoreItem xmlns:ds="http://schemas.openxmlformats.org/officeDocument/2006/customXml" ds:itemID="{60149CBD-90F4-4332-A677-9E9A3EB092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A220B-7D74-4A04-9C27-7EF3ADA277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493d12-eea2-4eae-9c65-8bc0566bd9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1479</Words>
  <Application>Microsoft Office PowerPoint</Application>
  <PresentationFormat>Widescreen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Raleway</vt:lpstr>
      <vt:lpstr>Raleway Medium</vt:lpstr>
      <vt:lpstr>Times New Roman</vt:lpstr>
      <vt:lpstr>Wingdings</vt:lpstr>
      <vt:lpstr>Office</vt:lpstr>
      <vt:lpstr>1_Benutzerdefiniertes Design</vt:lpstr>
      <vt:lpstr>Benutzerdefiniertes Design</vt:lpstr>
      <vt:lpstr>2_Benutzerdefiniertes Design</vt:lpstr>
      <vt:lpstr>PowerPoint Presentation</vt:lpstr>
      <vt:lpstr>Motivation </vt:lpstr>
      <vt:lpstr>Motivation</vt:lpstr>
      <vt:lpstr>Objective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Concordance across surveys</vt:lpstr>
      <vt:lpstr>Sample Characteristics</vt:lpstr>
      <vt:lpstr>Methods Part I: disability-free life expectancy (DFLE) with Sullivan (1971)</vt:lpstr>
      <vt:lpstr>Methods Part I: disability-free life expectancy (DFLE) with Sullivan (1971)</vt:lpstr>
      <vt:lpstr>Methods Part II: Decomposing the gender gaps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Discussion, Limitations and Caveats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Wittgenstein Centre Corporate Design – Manual</dc:title>
  <dc:creator>StudentIn</dc:creator>
  <cp:lastModifiedBy>Author</cp:lastModifiedBy>
  <cp:revision>62</cp:revision>
  <dcterms:created xsi:type="dcterms:W3CDTF">2021-02-16T08:40:20Z</dcterms:created>
  <dcterms:modified xsi:type="dcterms:W3CDTF">2022-10-04T03:42:13Z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0x010100405BC839EB3E6C4E94D0119085D51EC8</vt:lpwstr>
  </property>
</Properties>
</file>